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eg" ContentType="image/jpeg"/>
  <Override PartName="/ppt/notesSlides/notesSlide3.xml" ContentType="application/vnd.openxmlformats-officedocument.presentationml.notesSlide+xml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AD1"/>
          </a:solidFill>
        </a:fill>
      </a:tcStyle>
    </a:wholeTbl>
    <a:band2H>
      <a:tcTxStyle b="def" i="def"/>
      <a:tcStyle>
        <a:tcBdr/>
        <a:fill>
          <a:solidFill>
            <a:srgbClr val="F2E6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2D3"/>
          </a:solidFill>
        </a:fill>
      </a:tcStyle>
    </a:wholeTbl>
    <a:band2H>
      <a:tcTxStyle b="def" i="def"/>
      <a:tcStyle>
        <a:tcBdr/>
        <a:fill>
          <a:solidFill>
            <a:srgbClr val="E7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200"/>
            </a:lvl1pPr>
          </a:lstStyle>
          <a:p>
            <a:pPr/>
            <a:r>
              <a:t>Hola a todos. El propósito de esta presentación es presentar el programa de salud escolar de Montefiore, también conocido como MSHP, a los padres y estudiantes de Museum School 25 y Riverside High School.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spcBef>
                <a:spcPts val="300"/>
              </a:spcBef>
              <a:defRPr sz="1200"/>
            </a:lvl1pPr>
          </a:lstStyle>
          <a:p>
            <a:pPr/>
            <a:r>
              <a:t>MSHP es el programa de salud escolar más grande y completo de los Estados Unidos. Desde octubre de 2020, actualmente operamos 31 centros de salud escolares que prestan servicios a 95 escuelas públicas que atienden a más de 42,000 familias.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r>
              <a:t>Los centros de salud escolares (SBHC, por sus siglas en inglés) de MSHP están ubicados dentro de la escuela y operan durante el horario escolar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0" descr="Google Shape;15;p10"/>
          <p:cNvPicPr>
            <a:picLocks noChangeAspect="1"/>
          </p:cNvPicPr>
          <p:nvPr/>
        </p:nvPicPr>
        <p:blipFill>
          <a:blip r:embed="rId2">
            <a:extLst/>
          </a:blip>
          <a:srcRect l="28895" t="7129" r="14343" b="13515"/>
          <a:stretch>
            <a:fillRect/>
          </a:stretch>
        </p:blipFill>
        <p:spPr>
          <a:xfrm>
            <a:off x="0" y="0"/>
            <a:ext cx="2519364" cy="5605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oogle Shape;16;p10" descr="Google Shape;16;p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17;p10"/>
          <p:cNvSpPr/>
          <p:nvPr/>
        </p:nvSpPr>
        <p:spPr>
          <a:xfrm>
            <a:off x="-20639" y="4719536"/>
            <a:ext cx="2535238" cy="2143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93" fill="norm" stroke="1" extrusionOk="0">
                <a:moveTo>
                  <a:pt x="0" y="5102"/>
                </a:moveTo>
                <a:lnTo>
                  <a:pt x="18584" y="305"/>
                </a:lnTo>
                <a:cubicBezTo>
                  <a:pt x="21223" y="-407"/>
                  <a:pt x="21600" y="154"/>
                  <a:pt x="21600" y="1723"/>
                </a:cubicBezTo>
                <a:cubicBezTo>
                  <a:pt x="21600" y="3293"/>
                  <a:pt x="21600" y="14530"/>
                  <a:pt x="21600" y="21193"/>
                </a:cubicBezTo>
                <a:lnTo>
                  <a:pt x="41" y="21193"/>
                </a:lnTo>
                <a:cubicBezTo>
                  <a:pt x="27" y="15829"/>
                  <a:pt x="14" y="10466"/>
                  <a:pt x="0" y="5102"/>
                </a:cubicBezTo>
                <a:close/>
              </a:path>
            </a:pathLst>
          </a:custGeom>
          <a:solidFill>
            <a:srgbClr val="0028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" name="Title Text"/>
          <p:cNvSpPr txBox="1"/>
          <p:nvPr>
            <p:ph type="title"/>
          </p:nvPr>
        </p:nvSpPr>
        <p:spPr>
          <a:xfrm>
            <a:off x="3115579" y="2251924"/>
            <a:ext cx="5342621" cy="1470026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3115579" y="4025798"/>
            <a:ext cx="4656821" cy="1875623"/>
          </a:xfrm>
          <a:prstGeom prst="rect">
            <a:avLst/>
          </a:prstGeom>
        </p:spPr>
        <p:txBody>
          <a:bodyPr/>
          <a:lstStyle>
            <a:lvl1pPr marL="393700" indent="-3302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1pPr>
            <a:lvl2pPr marL="393700" indent="1270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2pPr>
            <a:lvl3pPr marL="393700" indent="5842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3pPr>
            <a:lvl4pPr marL="393700" indent="10414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4pPr>
            <a:lvl5pPr marL="393700" indent="14986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" name="Google Shape;20;p10" descr="Google Shape;20;p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8402" y="512533"/>
            <a:ext cx="2562576" cy="43015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xfrm>
            <a:off x="2743200" y="2251924"/>
            <a:ext cx="5715000" cy="1470026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quarter" idx="1"/>
          </p:nvPr>
        </p:nvSpPr>
        <p:spPr>
          <a:xfrm>
            <a:off x="2790999" y="4025798"/>
            <a:ext cx="4981401" cy="1875623"/>
          </a:xfrm>
          <a:prstGeom prst="rect">
            <a:avLst/>
          </a:prstGeom>
        </p:spPr>
        <p:txBody>
          <a:bodyPr/>
          <a:lstStyle>
            <a:lvl1pPr marL="393700" indent="-3302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1pPr>
            <a:lvl2pPr marL="393700" indent="1270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2pPr>
            <a:lvl3pPr marL="393700" indent="5842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3pPr>
            <a:lvl4pPr marL="393700" indent="10414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4pPr>
            <a:lvl5pPr marL="393700" indent="14986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Google Shape;24;p11" descr="Google Shape;24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927" y="512533"/>
            <a:ext cx="2562576" cy="43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oogle Shape;25;p11" descr="Google Shape;25;p11"/>
          <p:cNvPicPr>
            <a:picLocks noChangeAspect="1"/>
          </p:cNvPicPr>
          <p:nvPr/>
        </p:nvPicPr>
        <p:blipFill>
          <a:blip r:embed="rId3">
            <a:extLst/>
          </a:blip>
          <a:srcRect l="6646" t="1084" r="0" b="0"/>
          <a:stretch>
            <a:fillRect/>
          </a:stretch>
        </p:blipFill>
        <p:spPr>
          <a:xfrm>
            <a:off x="4" y="-1"/>
            <a:ext cx="2208359" cy="687387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469900" y="274638"/>
            <a:ext cx="82169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xfrm>
            <a:off x="469900" y="1600200"/>
            <a:ext cx="8216900" cy="4394200"/>
          </a:xfrm>
          <a:prstGeom prst="rect">
            <a:avLst/>
          </a:prstGeom>
        </p:spPr>
        <p:txBody>
          <a:bodyPr/>
          <a:lstStyle>
            <a:lvl2pPr marL="914400" indent="-342900"/>
            <a:lvl3pPr marL="1371600" indent="-342900"/>
            <a:lvl4pPr marL="1828800" indent="-342900"/>
            <a:lvl5pPr marL="2286000" indent="-3429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0" name="Google Shape;36;p13" descr="Google Shape;36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6294" y="6355596"/>
            <a:ext cx="1727915" cy="29004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8754336" y="6534632"/>
            <a:ext cx="259489" cy="23923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12"/>
          <p:cNvSpPr/>
          <p:nvPr/>
        </p:nvSpPr>
        <p:spPr>
          <a:xfrm>
            <a:off x="-12659" y="1925638"/>
            <a:ext cx="593684" cy="2320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600" fill="norm" stroke="1" extrusionOk="0">
                <a:moveTo>
                  <a:pt x="205" y="2128"/>
                </a:moveTo>
                <a:cubicBezTo>
                  <a:pt x="205" y="1519"/>
                  <a:pt x="-59" y="946"/>
                  <a:pt x="12" y="0"/>
                </a:cubicBezTo>
                <a:lnTo>
                  <a:pt x="17235" y="907"/>
                </a:lnTo>
                <a:cubicBezTo>
                  <a:pt x="20997" y="1143"/>
                  <a:pt x="21541" y="1519"/>
                  <a:pt x="21541" y="2128"/>
                </a:cubicBezTo>
                <a:lnTo>
                  <a:pt x="21541" y="19077"/>
                </a:lnTo>
                <a:cubicBezTo>
                  <a:pt x="21541" y="19687"/>
                  <a:pt x="20882" y="20191"/>
                  <a:pt x="17235" y="20457"/>
                </a:cubicBezTo>
                <a:lnTo>
                  <a:pt x="12" y="21600"/>
                </a:lnTo>
                <a:cubicBezTo>
                  <a:pt x="56" y="20595"/>
                  <a:pt x="435" y="19687"/>
                  <a:pt x="435" y="19077"/>
                </a:cubicBezTo>
                <a:cubicBezTo>
                  <a:pt x="358" y="13428"/>
                  <a:pt x="281" y="7778"/>
                  <a:pt x="205" y="212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" name="Google Shape;28;p12"/>
          <p:cNvSpPr/>
          <p:nvPr/>
        </p:nvSpPr>
        <p:spPr>
          <a:xfrm flipH="1" rot="10800000">
            <a:off x="-36514" y="-7938"/>
            <a:ext cx="626117" cy="1969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336" fill="norm" stroke="1" extrusionOk="0">
                <a:moveTo>
                  <a:pt x="0" y="1014"/>
                </a:moveTo>
                <a:lnTo>
                  <a:pt x="15005" y="103"/>
                </a:lnTo>
                <a:cubicBezTo>
                  <a:pt x="20655" y="-264"/>
                  <a:pt x="21137" y="304"/>
                  <a:pt x="21152" y="2574"/>
                </a:cubicBezTo>
                <a:cubicBezTo>
                  <a:pt x="21600" y="7367"/>
                  <a:pt x="21152" y="14037"/>
                  <a:pt x="21152" y="21336"/>
                </a:cubicBezTo>
                <a:lnTo>
                  <a:pt x="993" y="21302"/>
                </a:lnTo>
                <a:cubicBezTo>
                  <a:pt x="938" y="15426"/>
                  <a:pt x="55" y="6890"/>
                  <a:pt x="0" y="1014"/>
                </a:cubicBezTo>
                <a:close/>
              </a:path>
            </a:pathLst>
          </a:custGeom>
          <a:solidFill>
            <a:srgbClr val="5797A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" name="Google Shape;29;p12"/>
          <p:cNvSpPr/>
          <p:nvPr/>
        </p:nvSpPr>
        <p:spPr>
          <a:xfrm>
            <a:off x="-3406" y="4207438"/>
            <a:ext cx="593009" cy="2663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9" h="21404" fill="norm" stroke="1" extrusionOk="0">
                <a:moveTo>
                  <a:pt x="139" y="743"/>
                </a:moveTo>
                <a:lnTo>
                  <a:pt x="14608" y="76"/>
                </a:lnTo>
                <a:cubicBezTo>
                  <a:pt x="20556" y="-196"/>
                  <a:pt x="21063" y="226"/>
                  <a:pt x="21079" y="1909"/>
                </a:cubicBezTo>
                <a:cubicBezTo>
                  <a:pt x="21551" y="5464"/>
                  <a:pt x="21079" y="15990"/>
                  <a:pt x="21079" y="21404"/>
                </a:cubicBezTo>
                <a:lnTo>
                  <a:pt x="9" y="21404"/>
                </a:lnTo>
                <a:cubicBezTo>
                  <a:pt x="-49" y="17046"/>
                  <a:pt x="197" y="5102"/>
                  <a:pt x="139" y="743"/>
                </a:cubicBezTo>
                <a:close/>
              </a:path>
            </a:pathLst>
          </a:custGeom>
          <a:solidFill>
            <a:srgbClr val="0028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032773" y="153867"/>
            <a:ext cx="76454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1041400" y="1371600"/>
            <a:ext cx="7645400" cy="483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Google Shape;32;p12" descr="Google Shape;32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6294" y="6355596"/>
            <a:ext cx="1727915" cy="29004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b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46150" marR="0" indent="-4127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–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78279" marR="0" indent="-4622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935479" marR="0" indent="-4622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–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392679" marR="0" indent="-4622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»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846070" marR="0" indent="-44577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303270" marR="0" indent="-44577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760470" marR="0" indent="-44577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217670" marR="0" indent="-44577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pimente@montefiore.org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46;p1"/>
          <p:cNvSpPr txBox="1"/>
          <p:nvPr/>
        </p:nvSpPr>
        <p:spPr>
          <a:xfrm>
            <a:off x="2593806" y="1183644"/>
            <a:ext cx="6504470" cy="140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 algn="ctr" defTabSz="841247">
              <a:lnSpc>
                <a:spcPct val="64000"/>
              </a:lnSpc>
              <a:defRPr sz="1288"/>
            </a:pPr>
          </a:p>
          <a:p>
            <a:pPr algn="ctr" defTabSz="841247">
              <a:lnSpc>
                <a:spcPct val="96000"/>
              </a:lnSpc>
              <a:spcBef>
                <a:spcPts val="500"/>
              </a:spcBef>
              <a:defRPr b="1" sz="2116">
                <a:solidFill>
                  <a:srgbClr val="002853"/>
                </a:solidFill>
              </a:defRPr>
            </a:pPr>
            <a:r>
              <a:t>Programa de Salud Escolar de </a:t>
            </a:r>
            <a:r>
              <a:rPr>
                <a:solidFill>
                  <a:schemeClr val="accent1"/>
                </a:solidFill>
              </a:rPr>
              <a:t>M</a:t>
            </a:r>
            <a:r>
              <a:t>ontefiore (MSHP, por sus siglas en inglés)</a:t>
            </a:r>
            <a:endParaRPr sz="828"/>
          </a:p>
          <a:p>
            <a:pPr algn="ctr" defTabSz="841247">
              <a:lnSpc>
                <a:spcPct val="64000"/>
              </a:lnSpc>
              <a:spcBef>
                <a:spcPts val="500"/>
              </a:spcBef>
              <a:defRPr b="1" sz="1932">
                <a:solidFill>
                  <a:srgbClr val="002853"/>
                </a:solidFill>
              </a:defRPr>
            </a:pPr>
            <a:r>
              <a:t> </a:t>
            </a:r>
            <a:br/>
          </a:p>
        </p:txBody>
      </p:sp>
      <p:pic>
        <p:nvPicPr>
          <p:cNvPr id="7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2567" y="2297846"/>
            <a:ext cx="5301987" cy="322919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Google Shape;90;p16"/>
          <p:cNvSpPr txBox="1"/>
          <p:nvPr/>
        </p:nvSpPr>
        <p:spPr>
          <a:xfrm>
            <a:off x="2907552" y="5527040"/>
            <a:ext cx="5367001" cy="61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Rosy Chhabra, Psy. D. Directora, Programa de Salud Escolar de Montefiore  </a:t>
            </a:r>
          </a:p>
        </p:txBody>
      </p:sp>
      <p:sp>
        <p:nvSpPr>
          <p:cNvPr id="77" name="TextBox 2"/>
          <p:cNvSpPr txBox="1"/>
          <p:nvPr/>
        </p:nvSpPr>
        <p:spPr>
          <a:xfrm>
            <a:off x="2953272" y="6199632"/>
            <a:ext cx="6145008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/>
            </a:pPr>
            <a:r>
              <a:t>Director de Salud Comunitaria de MSHP, Angelic Rivera-Edwards, MPH, MBA</a:t>
            </a:r>
          </a:p>
          <a:p>
            <a:pPr>
              <a:defRPr b="1" sz="1000"/>
            </a:pPr>
            <a:r>
              <a:t>Administradoras de Salud Comunitaria de MSHP, Raisha Hernandez, MA y Govindra Persaud, 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56;p4"/>
          <p:cNvSpPr txBox="1"/>
          <p:nvPr>
            <p:ph type="title"/>
          </p:nvPr>
        </p:nvSpPr>
        <p:spPr>
          <a:xfrm>
            <a:off x="2255520" y="3043186"/>
            <a:ext cx="5715001" cy="1470026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 algn="ctr">
              <a:defRPr sz="4800" u="sng">
                <a:solidFill>
                  <a:schemeClr val="accent1"/>
                </a:solidFill>
              </a:defRPr>
            </a:lvl1pPr>
          </a:lstStyle>
          <a:p>
            <a:pPr/>
            <a:r>
              <a:t>La Misión de MSHP</a:t>
            </a:r>
          </a:p>
        </p:txBody>
      </p:sp>
      <p:sp>
        <p:nvSpPr>
          <p:cNvPr id="82" name="Google Shape;57;p4"/>
          <p:cNvSpPr txBox="1"/>
          <p:nvPr>
            <p:ph type="body" sz="half" idx="1"/>
          </p:nvPr>
        </p:nvSpPr>
        <p:spPr>
          <a:xfrm>
            <a:off x="2320385" y="3954676"/>
            <a:ext cx="6251402" cy="261029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2400"/>
              </a:lnSpc>
              <a:spcBef>
                <a:spcPts val="0"/>
              </a:spcBef>
              <a:defRPr>
                <a:solidFill>
                  <a:schemeClr val="accent6"/>
                </a:solidFill>
              </a:defRPr>
            </a:lvl1pPr>
          </a:lstStyle>
          <a:p>
            <a:pPr/>
            <a:r>
              <a:t>Lograr la salud y el bienestar de todos los estudiantes de las escuelas públicas de Nueva York a través del acceso completo a servicios de salud primarios y preventivos integrales de alta calidad, independientemente de su capacidad de pago.</a:t>
            </a:r>
          </a:p>
        </p:txBody>
      </p:sp>
      <p:pic>
        <p:nvPicPr>
          <p:cNvPr id="8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1509" y="865012"/>
            <a:ext cx="3059291" cy="1912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>
            <p:ph type="title"/>
          </p:nvPr>
        </p:nvSpPr>
        <p:spPr>
          <a:xfrm>
            <a:off x="612647" y="153867"/>
            <a:ext cx="8065528" cy="1143001"/>
          </a:xfrm>
          <a:prstGeom prst="rect">
            <a:avLst/>
          </a:prstGeom>
        </p:spPr>
        <p:txBody>
          <a:bodyPr/>
          <a:lstStyle/>
          <a:p>
            <a:pPr defTabSz="841247">
              <a:defRPr b="1" sz="3680" u="sng"/>
            </a:pPr>
            <a:r>
              <a:t>MSHP está entusiasmado de anunciar que</a:t>
            </a:r>
            <a:r>
              <a:rPr b="0" u="none"/>
              <a:t>….</a:t>
            </a:r>
          </a:p>
        </p:txBody>
      </p:sp>
      <p:sp>
        <p:nvSpPr>
          <p:cNvPr id="88" name="Text Placeholder 2"/>
          <p:cNvSpPr txBox="1"/>
          <p:nvPr>
            <p:ph type="body" idx="1"/>
          </p:nvPr>
        </p:nvSpPr>
        <p:spPr>
          <a:xfrm>
            <a:off x="1041399" y="1371598"/>
            <a:ext cx="7876824" cy="5205665"/>
          </a:xfrm>
          <a:prstGeom prst="rect">
            <a:avLst/>
          </a:prstGeom>
        </p:spPr>
        <p:txBody>
          <a:bodyPr/>
          <a:lstStyle/>
          <a:p>
            <a:pPr marL="0" indent="114300" algn="ctr">
              <a:buSzTx/>
              <a:buNone/>
              <a:defRPr sz="3800"/>
            </a:pPr>
          </a:p>
          <a:p>
            <a:pPr marL="0" indent="114300" algn="ctr">
              <a:buSzTx/>
              <a:buNone/>
              <a:defRPr sz="3800"/>
            </a:pPr>
            <a:r>
              <a:t>En el 2021, ¡estaremos llegando al</a:t>
            </a:r>
          </a:p>
          <a:p>
            <a:pPr marL="0" indent="114300" algn="ctr">
              <a:buSzTx/>
              <a:buNone/>
              <a:defRPr sz="3800"/>
            </a:pPr>
          </a:p>
          <a:p>
            <a:pPr marL="0" indent="114300" algn="ctr">
              <a:buSzTx/>
              <a:buNone/>
              <a:defRPr sz="3800"/>
            </a:pPr>
            <a:r>
              <a:t>La escuela secundaria de Riverside!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78;p5"/>
          <p:cNvSpPr txBox="1"/>
          <p:nvPr>
            <p:ph type="title"/>
          </p:nvPr>
        </p:nvSpPr>
        <p:spPr>
          <a:xfrm>
            <a:off x="600050" y="379400"/>
            <a:ext cx="8223909" cy="763600"/>
          </a:xfrm>
          <a:prstGeom prst="rect">
            <a:avLst/>
          </a:prstGeom>
        </p:spPr>
        <p:txBody>
          <a:bodyPr/>
          <a:lstStyle/>
          <a:p>
            <a:pPr defTabSz="612648">
              <a:defRPr b="1" sz="1876"/>
            </a:pPr>
            <a:r>
              <a:t>¿Qué servicios se ofrecen en los centros de salud escolares de MSHP?</a:t>
            </a:r>
            <a:br/>
          </a:p>
        </p:txBody>
      </p:sp>
      <p:sp>
        <p:nvSpPr>
          <p:cNvPr id="91" name="Google Shape;79;p5"/>
          <p:cNvSpPr txBox="1"/>
          <p:nvPr>
            <p:ph type="body" idx="1"/>
          </p:nvPr>
        </p:nvSpPr>
        <p:spPr>
          <a:xfrm>
            <a:off x="600049" y="1142999"/>
            <a:ext cx="8607960" cy="3289153"/>
          </a:xfrm>
          <a:prstGeom prst="rect">
            <a:avLst/>
          </a:prstGeom>
        </p:spPr>
        <p:txBody>
          <a:bodyPr/>
          <a:lstStyle/>
          <a:p>
            <a:pPr marL="318897" indent="-318897" defTabSz="850391">
              <a:spcBef>
                <a:spcPts val="0"/>
              </a:spcBef>
              <a:buClr>
                <a:srgbClr val="002853"/>
              </a:buClr>
              <a:buSzPts val="1800"/>
              <a:buFontTx/>
              <a:buChar char="❑"/>
              <a:defRPr b="1" sz="1860">
                <a:solidFill>
                  <a:schemeClr val="accent1"/>
                </a:solidFill>
              </a:defRPr>
            </a:pPr>
            <a:r>
              <a:t>Médico</a:t>
            </a:r>
            <a:r>
              <a:rPr b="0" sz="1674">
                <a:solidFill>
                  <a:srgbClr val="002853"/>
                </a:solidFill>
              </a:rPr>
              <a:t>: </a:t>
            </a:r>
            <a:r>
              <a:rPr sz="1674">
                <a:solidFill>
                  <a:srgbClr val="002853"/>
                </a:solidFill>
              </a:rPr>
              <a:t>Proveedor de Atención Primaria (MD / NP)</a:t>
            </a:r>
            <a:endParaRPr sz="1674">
              <a:solidFill>
                <a:srgbClr val="002853"/>
              </a:solidFill>
            </a:endParaRPr>
          </a:p>
          <a:p>
            <a:pPr marL="0" indent="0" defTabSz="850391">
              <a:spcBef>
                <a:spcPts val="0"/>
              </a:spcBef>
              <a:buSzTx/>
              <a:buNone/>
              <a:defRPr i="1" sz="1302">
                <a:solidFill>
                  <a:srgbClr val="002853"/>
                </a:solidFill>
              </a:defRPr>
            </a:pPr>
            <a:r>
              <a:t>       ¡Exámenes físicos, vacunas, manejo de recetas / resurtidos, cuidado de lesiones / enfermedad y </a:t>
            </a:r>
          </a:p>
          <a:p>
            <a:pPr marL="0" indent="0" defTabSz="850391">
              <a:spcBef>
                <a:spcPts val="0"/>
              </a:spcBef>
              <a:buSzTx/>
              <a:buNone/>
              <a:defRPr i="1" sz="1302">
                <a:solidFill>
                  <a:srgbClr val="002853"/>
                </a:solidFill>
              </a:defRPr>
            </a:pPr>
            <a:r>
              <a:t>        mucho más!</a:t>
            </a:r>
          </a:p>
          <a:p>
            <a:pPr marL="0" indent="0" defTabSz="850391">
              <a:spcBef>
                <a:spcPts val="0"/>
              </a:spcBef>
              <a:buSzTx/>
              <a:buNone/>
              <a:defRPr sz="1116">
                <a:solidFill>
                  <a:srgbClr val="002853"/>
                </a:solidFill>
              </a:defRPr>
            </a:pPr>
          </a:p>
          <a:p>
            <a:pPr marL="318897" indent="-318897" defTabSz="850391">
              <a:spcBef>
                <a:spcPts val="0"/>
              </a:spcBef>
              <a:buClr>
                <a:srgbClr val="002853"/>
              </a:buClr>
              <a:buSzPts val="1800"/>
              <a:buFontTx/>
              <a:buChar char="❑"/>
              <a:defRPr b="1" sz="1860">
                <a:solidFill>
                  <a:schemeClr val="accent1"/>
                </a:solidFill>
              </a:defRPr>
            </a:pPr>
            <a:r>
              <a:t>Salud Mental</a:t>
            </a:r>
            <a:r>
              <a:rPr b="0"/>
              <a:t>: </a:t>
            </a:r>
            <a:r>
              <a:rPr sz="1674">
                <a:solidFill>
                  <a:srgbClr val="002853"/>
                </a:solidFill>
              </a:rPr>
              <a:t>Trabajadora Social o Psicóloga</a:t>
            </a:r>
            <a:endParaRPr sz="1674">
              <a:solidFill>
                <a:srgbClr val="002853"/>
              </a:solidFill>
            </a:endParaRPr>
          </a:p>
          <a:p>
            <a:pPr marL="0" indent="0" defTabSz="850391">
              <a:spcBef>
                <a:spcPts val="0"/>
              </a:spcBef>
              <a:buSzTx/>
              <a:buNone/>
              <a:defRPr i="1" sz="1302">
                <a:solidFill>
                  <a:srgbClr val="002853"/>
                </a:solidFill>
              </a:defRPr>
            </a:pPr>
            <a:r>
              <a:t>       Asesoramiento y evaluación de salud mental.</a:t>
            </a:r>
          </a:p>
          <a:p>
            <a:pPr marL="0" indent="0" defTabSz="850391">
              <a:spcBef>
                <a:spcPts val="0"/>
              </a:spcBef>
              <a:buSzTx/>
              <a:buNone/>
              <a:defRPr i="1" sz="1302">
                <a:solidFill>
                  <a:srgbClr val="002853"/>
                </a:solidFill>
              </a:defRPr>
            </a:pPr>
          </a:p>
          <a:p>
            <a:pPr marL="318897" indent="-318897" defTabSz="850391">
              <a:spcBef>
                <a:spcPts val="0"/>
              </a:spcBef>
              <a:buClr>
                <a:srgbClr val="002853"/>
              </a:buClr>
              <a:buSzPts val="1800"/>
              <a:buFontTx/>
              <a:buChar char="❑"/>
              <a:defRPr b="1" sz="1860">
                <a:solidFill>
                  <a:schemeClr val="accent1"/>
                </a:solidFill>
              </a:defRPr>
            </a:pPr>
            <a:r>
              <a:t>Salud Dental</a:t>
            </a:r>
            <a:r>
              <a:rPr b="0"/>
              <a:t>: </a:t>
            </a:r>
            <a:r>
              <a:rPr sz="1674">
                <a:solidFill>
                  <a:srgbClr val="002853"/>
                </a:solidFill>
              </a:rPr>
              <a:t>Dentista y Asistente Dental</a:t>
            </a:r>
            <a:endParaRPr sz="1674">
              <a:solidFill>
                <a:srgbClr val="002853"/>
              </a:solidFill>
            </a:endParaRPr>
          </a:p>
          <a:p>
            <a:pPr marL="0" indent="0" defTabSz="850391">
              <a:spcBef>
                <a:spcPts val="0"/>
              </a:spcBef>
              <a:buSzTx/>
              <a:buNone/>
              <a:defRPr i="1" sz="1302">
                <a:solidFill>
                  <a:srgbClr val="002853"/>
                </a:solidFill>
              </a:defRPr>
            </a:pPr>
            <a:r>
              <a:t>       Cuidados restaurativos como limpieza, selladores, radiografías, etc.</a:t>
            </a:r>
          </a:p>
          <a:p>
            <a:pPr marL="0" indent="0" defTabSz="850391">
              <a:spcBef>
                <a:spcPts val="0"/>
              </a:spcBef>
              <a:buSzTx/>
              <a:buNone/>
              <a:defRPr sz="1116">
                <a:solidFill>
                  <a:srgbClr val="002853"/>
                </a:solidFill>
              </a:defRPr>
            </a:pPr>
          </a:p>
          <a:p>
            <a:pPr marL="318897" indent="-318897" defTabSz="850391">
              <a:spcBef>
                <a:spcPts val="0"/>
              </a:spcBef>
              <a:buClr>
                <a:srgbClr val="002853"/>
              </a:buClr>
              <a:buSzPts val="1800"/>
              <a:buFontTx/>
              <a:buChar char="❑"/>
              <a:defRPr b="1" sz="1860">
                <a:solidFill>
                  <a:schemeClr val="accent1"/>
                </a:solidFill>
              </a:defRPr>
            </a:pPr>
            <a:r>
              <a:t>Cuidado de la Vista: </a:t>
            </a:r>
            <a:r>
              <a:rPr sz="1674">
                <a:solidFill>
                  <a:srgbClr val="002853"/>
                </a:solidFill>
              </a:rPr>
              <a:t>Optometrista</a:t>
            </a:r>
            <a:endParaRPr sz="1674">
              <a:solidFill>
                <a:srgbClr val="002853"/>
              </a:solidFill>
            </a:endParaRPr>
          </a:p>
          <a:p>
            <a:pPr marL="0" indent="0" defTabSz="850391">
              <a:spcBef>
                <a:spcPts val="0"/>
              </a:spcBef>
              <a:buSzTx/>
              <a:buNone/>
              <a:defRPr i="1" sz="1302">
                <a:solidFill>
                  <a:srgbClr val="002853"/>
                </a:solidFill>
              </a:defRPr>
            </a:pPr>
            <a:r>
              <a:t>       Exámenes de la vista y anteojos.</a:t>
            </a:r>
          </a:p>
          <a:p>
            <a:pPr marL="0" indent="0" defTabSz="850391">
              <a:spcBef>
                <a:spcPts val="0"/>
              </a:spcBef>
              <a:buSzTx/>
              <a:buNone/>
              <a:defRPr b="1" sz="1116">
                <a:solidFill>
                  <a:schemeClr val="accent1"/>
                </a:solidFill>
              </a:defRPr>
            </a:pPr>
          </a:p>
          <a:p>
            <a:pPr marL="318897" indent="-318897" defTabSz="850391">
              <a:spcBef>
                <a:spcPts val="0"/>
              </a:spcBef>
              <a:buClr>
                <a:srgbClr val="002853"/>
              </a:buClr>
              <a:buSzPts val="1800"/>
              <a:buFontTx/>
              <a:buChar char="❑"/>
              <a:defRPr b="1" sz="1860">
                <a:solidFill>
                  <a:schemeClr val="accent1"/>
                </a:solidFill>
              </a:defRPr>
            </a:pPr>
            <a:r>
              <a:t>Salud Comunitaria</a:t>
            </a:r>
            <a:r>
              <a:rPr b="0"/>
              <a:t>: </a:t>
            </a:r>
            <a:r>
              <a:rPr sz="1674">
                <a:solidFill>
                  <a:srgbClr val="002060"/>
                </a:solidFill>
              </a:rPr>
              <a:t>Profesionales</a:t>
            </a:r>
            <a:r>
              <a:rPr sz="1674">
                <a:solidFill>
                  <a:srgbClr val="002060"/>
                </a:solidFill>
              </a:rPr>
              <a:t> de Salud Comunitaria </a:t>
            </a:r>
            <a:endParaRPr sz="1674">
              <a:solidFill>
                <a:srgbClr val="002060"/>
              </a:solidFill>
            </a:endParaRPr>
          </a:p>
          <a:p>
            <a:pPr marL="0" indent="0" defTabSz="850391">
              <a:spcBef>
                <a:spcPts val="0"/>
              </a:spcBef>
              <a:buSzTx/>
              <a:buNone/>
              <a:defRPr b="1" i="1" sz="1488">
                <a:solidFill>
                  <a:srgbClr val="002853"/>
                </a:solidFill>
              </a:defRPr>
            </a:pPr>
            <a:r>
              <a:t>       </a:t>
            </a:r>
            <a:r>
              <a:rPr b="0" sz="1302"/>
              <a:t>Programas de educación de salud.</a:t>
            </a:r>
          </a:p>
        </p:txBody>
      </p:sp>
      <p:pic>
        <p:nvPicPr>
          <p:cNvPr id="92" name="Google Shape;80;p5" descr="Google Shape;80;p5"/>
          <p:cNvPicPr>
            <a:picLocks noChangeAspect="1"/>
          </p:cNvPicPr>
          <p:nvPr/>
        </p:nvPicPr>
        <p:blipFill>
          <a:blip r:embed="rId3">
            <a:extLst/>
          </a:blip>
          <a:srcRect l="0" t="0" r="1496" b="0"/>
          <a:stretch>
            <a:fillRect/>
          </a:stretch>
        </p:blipFill>
        <p:spPr>
          <a:xfrm>
            <a:off x="4315135" y="4950354"/>
            <a:ext cx="2425286" cy="1622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Google Shape;81;p5" descr="Google Shape;81;p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8705" y="4938345"/>
            <a:ext cx="2298840" cy="1634777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4;p17"/>
          <p:cNvSpPr txBox="1"/>
          <p:nvPr>
            <p:ph type="title"/>
          </p:nvPr>
        </p:nvSpPr>
        <p:spPr>
          <a:xfrm>
            <a:off x="657727" y="0"/>
            <a:ext cx="8486273" cy="1143000"/>
          </a:xfrm>
          <a:prstGeom prst="rect">
            <a:avLst/>
          </a:prstGeom>
        </p:spPr>
        <p:txBody>
          <a:bodyPr/>
          <a:lstStyle/>
          <a:p>
            <a:pPr indent="110871" defTabSz="886968">
              <a:defRPr b="1" sz="3686" u="sng"/>
            </a:pPr>
            <a:r>
              <a:t>Los estudiantes de Riverside inscrito en MSHP </a:t>
            </a:r>
            <a:r>
              <a:rPr b="0" sz="3492" u="none"/>
              <a:t>…. </a:t>
            </a:r>
            <a:r>
              <a:rPr b="0" sz="3492"/>
              <a:t> </a:t>
            </a:r>
          </a:p>
        </p:txBody>
      </p:sp>
      <p:sp>
        <p:nvSpPr>
          <p:cNvPr id="98" name="Google Shape;95;p17"/>
          <p:cNvSpPr txBox="1"/>
          <p:nvPr>
            <p:ph type="body" idx="1"/>
          </p:nvPr>
        </p:nvSpPr>
        <p:spPr>
          <a:xfrm>
            <a:off x="657727" y="1163053"/>
            <a:ext cx="8330825" cy="5186029"/>
          </a:xfrm>
          <a:prstGeom prst="rect">
            <a:avLst/>
          </a:prstGeom>
        </p:spPr>
        <p:txBody>
          <a:bodyPr/>
          <a:lstStyle/>
          <a:p>
            <a:pPr>
              <a:buSzPts val="2300"/>
              <a:buFontTx/>
              <a:buChar char="❑"/>
              <a:defRPr sz="2300"/>
            </a:pPr>
            <a:r>
              <a:t>Reciben servicios de salud sin costo para usted</a:t>
            </a:r>
          </a:p>
          <a:p>
            <a:pPr marL="0" indent="114300">
              <a:buSzTx/>
              <a:buNone/>
              <a:defRPr sz="2300"/>
            </a:pPr>
          </a:p>
          <a:p>
            <a:pPr>
              <a:buSzPts val="2300"/>
              <a:buFontTx/>
              <a:buChar char="❑"/>
              <a:defRPr sz="2300"/>
            </a:pPr>
            <a:r>
              <a:t>Nunca reciben una factura de MSHP por los servicios prestado</a:t>
            </a:r>
          </a:p>
          <a:p>
            <a:pPr marL="0" indent="114300">
              <a:buSzTx/>
              <a:buNone/>
              <a:defRPr sz="2300"/>
            </a:pPr>
          </a:p>
          <a:p>
            <a:pPr>
              <a:buSzPts val="2300"/>
              <a:buFontTx/>
              <a:buChar char="❑"/>
              <a:defRPr sz="2300"/>
            </a:pPr>
            <a:r>
              <a:t>Tienen acceso a la atención médica independientemente de su estado migratorio</a:t>
            </a:r>
          </a:p>
          <a:p>
            <a:pPr marL="0" indent="114300">
              <a:buSzTx/>
              <a:buNone/>
              <a:defRPr sz="2300"/>
            </a:pPr>
          </a:p>
          <a:p>
            <a:pPr>
              <a:buSzPts val="2300"/>
              <a:buFontTx/>
              <a:buChar char="❑"/>
              <a:defRPr sz="2300"/>
            </a:pPr>
            <a:r>
              <a:t>No están obligados a cambiar de médico de cabecera / pediatra </a:t>
            </a:r>
          </a:p>
          <a:p>
            <a:pPr marL="0" indent="114300">
              <a:buSzTx/>
              <a:buNone/>
              <a:defRPr sz="2300"/>
            </a:pPr>
          </a:p>
          <a:p>
            <a:pPr>
              <a:buSzPts val="2300"/>
              <a:buFontTx/>
              <a:buChar char="❑"/>
              <a:defRPr sz="2300"/>
            </a:pPr>
            <a:r>
              <a:t>Tienen acceso a servicios de telesalud y de salud en persona, independientemente de si el estudiante asiste a la escuela de forma remota o en 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94;p17"/>
          <p:cNvSpPr txBox="1"/>
          <p:nvPr>
            <p:ph type="title"/>
          </p:nvPr>
        </p:nvSpPr>
        <p:spPr>
          <a:xfrm>
            <a:off x="603504" y="153867"/>
            <a:ext cx="8540496" cy="1143001"/>
          </a:xfrm>
          <a:prstGeom prst="rect">
            <a:avLst/>
          </a:prstGeom>
        </p:spPr>
        <p:txBody>
          <a:bodyPr/>
          <a:lstStyle>
            <a:lvl1pPr defTabSz="886968">
              <a:defRPr b="1" sz="3686"/>
            </a:lvl1pPr>
          </a:lstStyle>
          <a:p>
            <a:pPr/>
            <a:r>
              <a:t>¿Cómo inscribo a mi hijo (a) en MSHP?</a:t>
            </a:r>
          </a:p>
        </p:txBody>
      </p:sp>
      <p:sp>
        <p:nvSpPr>
          <p:cNvPr id="101" name="Google Shape;95;p17"/>
          <p:cNvSpPr txBox="1"/>
          <p:nvPr>
            <p:ph type="body" sz="half" idx="1"/>
          </p:nvPr>
        </p:nvSpPr>
        <p:spPr>
          <a:xfrm>
            <a:off x="528319" y="1219200"/>
            <a:ext cx="4464305" cy="4983192"/>
          </a:xfrm>
          <a:prstGeom prst="rect">
            <a:avLst/>
          </a:prstGeom>
        </p:spPr>
        <p:txBody>
          <a:bodyPr/>
          <a:lstStyle/>
          <a:p>
            <a:pPr marL="0" indent="114300">
              <a:buSzTx/>
              <a:buNone/>
              <a:defRPr sz="2400"/>
            </a:pPr>
            <a:r>
              <a:t>¡La inscripción es un proceso rápido y fácil!</a:t>
            </a:r>
          </a:p>
          <a:p>
            <a:pPr marL="0" indent="114300">
              <a:buSzTx/>
              <a:buNone/>
              <a:defRPr sz="2400"/>
            </a:pPr>
          </a:p>
          <a:p>
            <a:pPr>
              <a:buSzPts val="2200"/>
              <a:buFontTx/>
              <a:buChar char="❑"/>
              <a:defRPr sz="2200"/>
            </a:pPr>
            <a:r>
              <a:t>Los padres deben completar un </a:t>
            </a:r>
            <a:r>
              <a:rPr b="1"/>
              <a:t>formulario de inscripción electrónico</a:t>
            </a:r>
            <a:r>
              <a:t>.</a:t>
            </a:r>
          </a:p>
          <a:p>
            <a:pPr marL="0" indent="114300">
              <a:buSzTx/>
              <a:buNone/>
              <a:defRPr sz="2200"/>
            </a:pPr>
          </a:p>
          <a:p>
            <a:pPr>
              <a:buSzPts val="2200"/>
              <a:buFontTx/>
              <a:buChar char="❑"/>
              <a:defRPr sz="2200"/>
            </a:pPr>
            <a:r>
              <a:t>El formulario de inscripción tarda entre 5 y 10 minutos en completarse</a:t>
            </a:r>
          </a:p>
          <a:p>
            <a:pPr marL="0" indent="114300">
              <a:buSzTx/>
              <a:buNone/>
              <a:defRPr sz="2200"/>
            </a:pPr>
          </a:p>
          <a:p>
            <a:pPr>
              <a:buSzPts val="2200"/>
              <a:buFontTx/>
              <a:buChar char="❑"/>
              <a:defRPr sz="2200"/>
            </a:pPr>
            <a:r>
              <a:t>¡La inscripción solo debe completarse una vez!</a:t>
            </a:r>
          </a:p>
        </p:txBody>
      </p:sp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2111" t="23487" r="70210" b="6088"/>
          <a:stretch>
            <a:fillRect/>
          </a:stretch>
        </p:blipFill>
        <p:spPr>
          <a:xfrm>
            <a:off x="5059679" y="1219199"/>
            <a:ext cx="3650651" cy="4870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94;p17"/>
          <p:cNvSpPr txBox="1"/>
          <p:nvPr>
            <p:ph type="title"/>
          </p:nvPr>
        </p:nvSpPr>
        <p:spPr>
          <a:xfrm>
            <a:off x="657727" y="153867"/>
            <a:ext cx="8245641" cy="1143001"/>
          </a:xfrm>
          <a:prstGeom prst="rect">
            <a:avLst/>
          </a:prstGeom>
        </p:spPr>
        <p:txBody>
          <a:bodyPr/>
          <a:lstStyle/>
          <a:p>
            <a:pPr defTabSz="713231">
              <a:defRPr b="1" sz="2496" u="sng"/>
            </a:pPr>
            <a:r>
              <a:t>Para solicitar un formulario de inscripción para MSHP</a:t>
            </a:r>
            <a:br/>
          </a:p>
        </p:txBody>
      </p:sp>
      <p:sp>
        <p:nvSpPr>
          <p:cNvPr id="105" name="Google Shape;95;p17"/>
          <p:cNvSpPr txBox="1"/>
          <p:nvPr>
            <p:ph type="body" idx="1"/>
          </p:nvPr>
        </p:nvSpPr>
        <p:spPr>
          <a:xfrm>
            <a:off x="623943" y="1026160"/>
            <a:ext cx="8520057" cy="5219193"/>
          </a:xfrm>
          <a:prstGeom prst="rect">
            <a:avLst/>
          </a:prstGeom>
        </p:spPr>
        <p:txBody>
          <a:bodyPr/>
          <a:lstStyle/>
          <a:p>
            <a:pPr marL="0" indent="114300">
              <a:buSzTx/>
              <a:buNone/>
              <a:defRPr b="1" sz="2800">
                <a:solidFill>
                  <a:schemeClr val="accent1"/>
                </a:solidFill>
              </a:defRPr>
            </a:pPr>
            <a:r>
              <a:t>Por favor contactar a:</a:t>
            </a:r>
          </a:p>
          <a:p>
            <a:pPr marL="0" indent="114300">
              <a:buSzTx/>
              <a:buNone/>
              <a:defRPr sz="2800">
                <a:solidFill>
                  <a:schemeClr val="accent1"/>
                </a:solidFill>
              </a:defRPr>
            </a:pPr>
          </a:p>
          <a:p>
            <a:pPr marL="0" indent="114300">
              <a:buSzTx/>
              <a:buNone/>
              <a:defRPr b="1" sz="2800"/>
            </a:pPr>
            <a:r>
              <a:t>Sra. Raisha Hernandez, </a:t>
            </a:r>
            <a:r>
              <a:rPr b="0"/>
              <a:t>Administradora de Salud Comunitaria de MSHP</a:t>
            </a:r>
            <a:endParaRPr b="0"/>
          </a:p>
          <a:p>
            <a:pPr marL="0" indent="114300">
              <a:buSzTx/>
              <a:buNone/>
              <a:defRPr sz="2800"/>
            </a:pPr>
          </a:p>
          <a:p>
            <a:pPr>
              <a:buSzPts val="2800"/>
              <a:buFontTx/>
              <a:buChar char="❑"/>
              <a:defRPr sz="2800"/>
            </a:pPr>
            <a:r>
              <a:t>Teléfono : 646-320-4521 (</a:t>
            </a:r>
            <a:r>
              <a:rPr i="1"/>
              <a:t>Se aceptan llamadas y mensajes de texto</a:t>
            </a:r>
            <a:r>
              <a:t>)</a:t>
            </a:r>
          </a:p>
          <a:p>
            <a:pPr marL="0" indent="114300">
              <a:buSzTx/>
              <a:buNone/>
              <a:defRPr sz="2800"/>
            </a:pPr>
          </a:p>
          <a:p>
            <a:pPr>
              <a:buSzPts val="2800"/>
              <a:buFontTx/>
              <a:buChar char="❑"/>
              <a:defRPr sz="2800"/>
            </a:pPr>
            <a:r>
              <a:t>Correo electrónico: </a:t>
            </a:r>
            <a:r>
              <a:rPr u="sng">
                <a:solidFill>
                  <a:srgbClr val="002853"/>
                </a:solidFill>
                <a:uFill>
                  <a:solidFill>
                    <a:srgbClr val="002853"/>
                  </a:solidFill>
                </a:uFill>
                <a:hlinkClick r:id="rId2" invalidUrl="" action="" tgtFrame="" tooltip="" history="1" highlightClick="0" endSnd="0"/>
              </a:rPr>
              <a:t>rpimente@montefiore.org</a:t>
            </a:r>
          </a:p>
          <a:p>
            <a:pPr marL="0" indent="114300">
              <a:buSzTx/>
              <a:buNone/>
              <a:defRPr sz="2800">
                <a:solidFill>
                  <a:schemeClr val="accent1"/>
                </a:solidFill>
              </a:defRPr>
            </a:pPr>
          </a:p>
          <a:p>
            <a:pPr marL="0" indent="114300">
              <a:buSzTx/>
              <a:buNone/>
              <a:defRPr b="1" sz="2800">
                <a:solidFill>
                  <a:schemeClr val="accent1"/>
                </a:solidFill>
              </a:defRPr>
            </a:pPr>
            <a:r>
              <a:t>HABLAMOS ESPAÑOL!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16;p20"/>
          <p:cNvSpPr txBox="1"/>
          <p:nvPr>
            <p:ph type="title"/>
          </p:nvPr>
        </p:nvSpPr>
        <p:spPr>
          <a:xfrm>
            <a:off x="2558715" y="1513988"/>
            <a:ext cx="6103060" cy="484189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En MSHP, nos gustaría agradecerle por ver esta presentación. Esperamos servir y ser parte de la comunidad de la escuela secundaria de Riverside.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MC_PPT_Primary_white">
  <a:themeElements>
    <a:clrScheme name="MMC_PPT_Primary_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60060"/>
      </a:accent1>
      <a:accent2>
        <a:srgbClr val="26686D"/>
      </a:accent2>
      <a:accent3>
        <a:srgbClr val="153A3D"/>
      </a:accent3>
      <a:accent4>
        <a:srgbClr val="660036"/>
      </a:accent4>
      <a:accent5>
        <a:srgbClr val="542988"/>
      </a:accent5>
      <a:accent6>
        <a:srgbClr val="0C1C36"/>
      </a:accent6>
      <a:hlink>
        <a:srgbClr val="0000FF"/>
      </a:hlink>
      <a:folHlink>
        <a:srgbClr val="FF00FF"/>
      </a:folHlink>
    </a:clrScheme>
    <a:fontScheme name="MMC_PPT_Primary_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MC_PPT_Primary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MC_PPT_Primary_white">
  <a:themeElements>
    <a:clrScheme name="MMC_PPT_Primary_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60060"/>
      </a:accent1>
      <a:accent2>
        <a:srgbClr val="26686D"/>
      </a:accent2>
      <a:accent3>
        <a:srgbClr val="153A3D"/>
      </a:accent3>
      <a:accent4>
        <a:srgbClr val="660036"/>
      </a:accent4>
      <a:accent5>
        <a:srgbClr val="542988"/>
      </a:accent5>
      <a:accent6>
        <a:srgbClr val="0C1C36"/>
      </a:accent6>
      <a:hlink>
        <a:srgbClr val="0000FF"/>
      </a:hlink>
      <a:folHlink>
        <a:srgbClr val="FF00FF"/>
      </a:folHlink>
    </a:clrScheme>
    <a:fontScheme name="MMC_PPT_Primary_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MC_PPT_Primary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